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78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s-MX"/>
              <a:pPr/>
              <a:t>09/03/2016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s-MX"/>
              <a:pPr/>
              <a:t>09/03/2016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8997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p"/>
          <p:cNvSpPr>
            <a:spLocks noEditPoints="1"/>
          </p:cNvSpPr>
          <p:nvPr/>
        </p:nvSpPr>
        <p:spPr bwMode="auto">
          <a:xfrm>
            <a:off x="4473575" y="3175"/>
            <a:ext cx="7715250" cy="68580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s-MX"/>
              <a:pPr/>
              <a:t>09/03/2016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s-MX"/>
              <a:pPr/>
              <a:t>09/03/2016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s-MX"/>
              <a:pPr/>
              <a:t>09/03/2016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s-MX"/>
              <a:pPr/>
              <a:t>09/03/2016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s-MX"/>
              <a:pPr/>
              <a:t>09/03/2016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s-MX"/>
              <a:pPr/>
              <a:t>09/03/2016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s-MX"/>
              <a:pPr/>
              <a:t>09/03/2016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s-MX"/>
              <a:pPr/>
              <a:t>09/03/2016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s-MX"/>
              <a:pPr/>
              <a:t>09/03/2016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s-MX"/>
              <a:pPr/>
              <a:t>09/03/2016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s-MX"/>
              <a:pPr/>
              <a:t>09/03/2016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psmind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Kailash</a:t>
            </a:r>
            <a:endParaRPr lang="es-MX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latin typeface="Corbel" pitchFamily="34" charset="0"/>
              </a:rPr>
              <a:t>Análisis</a:t>
            </a:r>
            <a:r>
              <a:rPr lang="en-US" dirty="0">
                <a:latin typeface="Corbel" pitchFamily="34" charset="0"/>
              </a:rPr>
              <a:t> de </a:t>
            </a:r>
            <a:r>
              <a:rPr lang="en-US" dirty="0" err="1">
                <a:latin typeface="Corbel" pitchFamily="34" charset="0"/>
              </a:rPr>
              <a:t>segmentación</a:t>
            </a:r>
            <a:r>
              <a:rPr lang="en-US" dirty="0">
                <a:latin typeface="Corbel" pitchFamily="34" charset="0"/>
              </a:rPr>
              <a:t> de </a:t>
            </a:r>
            <a:r>
              <a:rPr lang="en-US" dirty="0" err="1">
                <a:latin typeface="Corbel" pitchFamily="34" charset="0"/>
              </a:rPr>
              <a:t>mercado</a:t>
            </a:r>
            <a:endParaRPr lang="en-US" dirty="0">
              <a:latin typeface="Corbel" pitchFamily="34" charset="0"/>
            </a:endParaRPr>
          </a:p>
          <a:p>
            <a:r>
              <a:rPr lang="en-US" dirty="0">
                <a:latin typeface="Corbel" pitchFamily="34" charset="0"/>
              </a:rPr>
              <a:t>Un </a:t>
            </a:r>
            <a:r>
              <a:rPr lang="en-US" dirty="0" err="1">
                <a:latin typeface="Corbel" pitchFamily="34" charset="0"/>
              </a:rPr>
              <a:t>caso</a:t>
            </a:r>
            <a:r>
              <a:rPr lang="en-US" dirty="0">
                <a:latin typeface="Corbel" pitchFamily="34" charset="0"/>
              </a:rPr>
              <a:t> </a:t>
            </a:r>
            <a:r>
              <a:rPr lang="en-US" dirty="0" err="1">
                <a:latin typeface="Corbel" pitchFamily="34" charset="0"/>
              </a:rPr>
              <a:t>práctico</a:t>
            </a:r>
            <a:endParaRPr lang="es-MX" dirty="0">
              <a:latin typeface="Corbel" pitchFamily="34" charset="0"/>
            </a:endParaRPr>
          </a:p>
        </p:txBody>
      </p:sp>
      <p:pic>
        <p:nvPicPr>
          <p:cNvPr id="10" name="9 Imagen" descr="Logo 03 DEFINITIVO vDOCUMENT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687" y="571480"/>
            <a:ext cx="3286148" cy="1184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71931" y="3071810"/>
            <a:ext cx="7949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2"/>
              </a:rPr>
              <a:t>www.mapsmind.com</a:t>
            </a:r>
            <a:endParaRPr lang="es-E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839983" y="188640"/>
            <a:ext cx="634884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MX" dirty="0">
                <a:latin typeface="Corbel" pitchFamily="34" charset="0"/>
              </a:rPr>
              <a:t>¿</a:t>
            </a:r>
            <a:r>
              <a:rPr lang="es-MX" dirty="0" err="1">
                <a:latin typeface="Corbel" pitchFamily="34" charset="0"/>
              </a:rPr>
              <a:t>Qu</a:t>
            </a:r>
            <a:r>
              <a:rPr lang="en-US" dirty="0">
                <a:latin typeface="Corbel" pitchFamily="34" charset="0"/>
              </a:rPr>
              <a:t>é </a:t>
            </a:r>
            <a:r>
              <a:rPr lang="en-US" dirty="0" err="1">
                <a:latin typeface="Corbel" pitchFamily="34" charset="0"/>
              </a:rPr>
              <a:t>es</a:t>
            </a:r>
            <a:r>
              <a:rPr lang="en-US" dirty="0">
                <a:latin typeface="Corbel" pitchFamily="34" charset="0"/>
              </a:rPr>
              <a:t> el </a:t>
            </a:r>
            <a:r>
              <a:rPr lang="en-US" dirty="0" err="1">
                <a:latin typeface="Corbel" pitchFamily="34" charset="0"/>
              </a:rPr>
              <a:t>geomarketing</a:t>
            </a:r>
            <a:r>
              <a:rPr lang="en-US" dirty="0">
                <a:latin typeface="Corbel" pitchFamily="34" charset="0"/>
              </a:rPr>
              <a:t>?</a:t>
            </a:r>
            <a:endParaRPr lang="es-MX" dirty="0">
              <a:latin typeface="Corbe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441" y="2215405"/>
            <a:ext cx="4429129" cy="2941787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dirty="0">
                <a:latin typeface="Corbel" pitchFamily="34" charset="0"/>
              </a:rPr>
              <a:t>El </a:t>
            </a:r>
            <a:r>
              <a:rPr lang="en-US" dirty="0" err="1">
                <a:latin typeface="Corbel" pitchFamily="34" charset="0"/>
              </a:rPr>
              <a:t>geomarketing</a:t>
            </a:r>
            <a:r>
              <a:rPr lang="en-US" dirty="0">
                <a:latin typeface="Corbel" pitchFamily="34" charset="0"/>
              </a:rPr>
              <a:t> </a:t>
            </a:r>
            <a:r>
              <a:rPr lang="en-US" dirty="0" err="1">
                <a:latin typeface="Corbel" pitchFamily="34" charset="0"/>
              </a:rPr>
              <a:t>es</a:t>
            </a:r>
            <a:r>
              <a:rPr lang="en-US" dirty="0">
                <a:latin typeface="Corbel" pitchFamily="34" charset="0"/>
              </a:rPr>
              <a:t> </a:t>
            </a:r>
            <a:r>
              <a:rPr lang="en-US" dirty="0" err="1">
                <a:latin typeface="Corbel" pitchFamily="34" charset="0"/>
              </a:rPr>
              <a:t>una</a:t>
            </a:r>
            <a:r>
              <a:rPr lang="en-US" dirty="0">
                <a:latin typeface="Corbel" pitchFamily="34" charset="0"/>
              </a:rPr>
              <a:t> </a:t>
            </a:r>
            <a:r>
              <a:rPr lang="en-US" dirty="0" err="1">
                <a:latin typeface="Corbel" pitchFamily="34" charset="0"/>
              </a:rPr>
              <a:t>técnica</a:t>
            </a:r>
            <a:r>
              <a:rPr lang="en-US" dirty="0">
                <a:latin typeface="Corbel" pitchFamily="34" charset="0"/>
              </a:rPr>
              <a:t> y un </a:t>
            </a:r>
            <a:r>
              <a:rPr lang="en-US" dirty="0" err="1">
                <a:latin typeface="Corbel" pitchFamily="34" charset="0"/>
              </a:rPr>
              <a:t>supuesto</a:t>
            </a:r>
            <a:r>
              <a:rPr lang="en-US" dirty="0">
                <a:latin typeface="Corbel" pitchFamily="34" charset="0"/>
              </a:rPr>
              <a:t> </a:t>
            </a:r>
            <a:r>
              <a:rPr lang="en-US" dirty="0" err="1">
                <a:latin typeface="Corbel" pitchFamily="34" charset="0"/>
              </a:rPr>
              <a:t>teórico</a:t>
            </a:r>
            <a:r>
              <a:rPr lang="en-US" dirty="0">
                <a:latin typeface="Corbel" pitchFamily="34" charset="0"/>
              </a:rPr>
              <a:t> que </a:t>
            </a:r>
            <a:r>
              <a:rPr lang="en-US" dirty="0" err="1">
                <a:latin typeface="Corbel" pitchFamily="34" charset="0"/>
              </a:rPr>
              <a:t>aborda</a:t>
            </a:r>
            <a:r>
              <a:rPr lang="en-US" dirty="0">
                <a:latin typeface="Corbel" pitchFamily="34" charset="0"/>
              </a:rPr>
              <a:t> la </a:t>
            </a:r>
            <a:r>
              <a:rPr lang="en-US" dirty="0" err="1">
                <a:latin typeface="Corbel" pitchFamily="34" charset="0"/>
              </a:rPr>
              <a:t>dinámica</a:t>
            </a:r>
            <a:r>
              <a:rPr lang="en-US" dirty="0">
                <a:latin typeface="Corbel" pitchFamily="34" charset="0"/>
              </a:rPr>
              <a:t> de un </a:t>
            </a:r>
            <a:r>
              <a:rPr lang="en-US" dirty="0" err="1">
                <a:latin typeface="Corbel" pitchFamily="34" charset="0"/>
              </a:rPr>
              <a:t>mercado</a:t>
            </a:r>
            <a:r>
              <a:rPr lang="en-US" dirty="0">
                <a:latin typeface="Corbel" pitchFamily="34" charset="0"/>
              </a:rPr>
              <a:t> </a:t>
            </a:r>
            <a:r>
              <a:rPr lang="en-US" dirty="0" err="1">
                <a:latin typeface="Corbel" pitchFamily="34" charset="0"/>
              </a:rPr>
              <a:t>asumiendo</a:t>
            </a:r>
            <a:r>
              <a:rPr lang="en-US" dirty="0">
                <a:latin typeface="Corbel" pitchFamily="34" charset="0"/>
              </a:rPr>
              <a:t> que el </a:t>
            </a:r>
            <a:r>
              <a:rPr lang="en-US" b="1" dirty="0" err="1">
                <a:latin typeface="Corbel" pitchFamily="34" charset="0"/>
              </a:rPr>
              <a:t>lugar</a:t>
            </a:r>
            <a:r>
              <a:rPr lang="en-US" dirty="0">
                <a:latin typeface="Corbel" pitchFamily="34" charset="0"/>
              </a:rPr>
              <a:t> en </a:t>
            </a:r>
            <a:r>
              <a:rPr lang="en-US" dirty="0" err="1">
                <a:latin typeface="Corbel" pitchFamily="34" charset="0"/>
              </a:rPr>
              <a:t>dónde</a:t>
            </a:r>
            <a:r>
              <a:rPr lang="en-US" dirty="0">
                <a:latin typeface="Corbel" pitchFamily="34" charset="0"/>
              </a:rPr>
              <a:t> </a:t>
            </a:r>
            <a:r>
              <a:rPr lang="en-US" dirty="0" err="1">
                <a:latin typeface="Corbel" pitchFamily="34" charset="0"/>
              </a:rPr>
              <a:t>sucede</a:t>
            </a:r>
            <a:r>
              <a:rPr lang="en-US" dirty="0">
                <a:latin typeface="Corbel" pitchFamily="34" charset="0"/>
              </a:rPr>
              <a:t> la </a:t>
            </a:r>
            <a:r>
              <a:rPr lang="en-US" dirty="0" err="1">
                <a:latin typeface="Corbel" pitchFamily="34" charset="0"/>
              </a:rPr>
              <a:t>interacción</a:t>
            </a:r>
            <a:r>
              <a:rPr lang="en-US" dirty="0">
                <a:latin typeface="Corbel" pitchFamily="34" charset="0"/>
              </a:rPr>
              <a:t> </a:t>
            </a:r>
            <a:r>
              <a:rPr lang="en-US" dirty="0" err="1">
                <a:latin typeface="Corbel" pitchFamily="34" charset="0"/>
              </a:rPr>
              <a:t>oferta-demanda</a:t>
            </a:r>
            <a:r>
              <a:rPr lang="en-US" dirty="0">
                <a:latin typeface="Corbel" pitchFamily="34" charset="0"/>
              </a:rPr>
              <a:t> </a:t>
            </a:r>
            <a:r>
              <a:rPr lang="en-US" dirty="0" err="1">
                <a:latin typeface="Corbel" pitchFamily="34" charset="0"/>
              </a:rPr>
              <a:t>modifica</a:t>
            </a:r>
            <a:r>
              <a:rPr lang="en-US" dirty="0">
                <a:latin typeface="Corbel" pitchFamily="34" charset="0"/>
              </a:rPr>
              <a:t> </a:t>
            </a:r>
            <a:r>
              <a:rPr lang="en-US" dirty="0" err="1">
                <a:latin typeface="Corbel" pitchFamily="34" charset="0"/>
              </a:rPr>
              <a:t>por</a:t>
            </a:r>
            <a:r>
              <a:rPr lang="en-US" dirty="0">
                <a:latin typeface="Corbel" pitchFamily="34" charset="0"/>
              </a:rPr>
              <a:t> </a:t>
            </a:r>
            <a:r>
              <a:rPr lang="en-US" dirty="0" err="1">
                <a:latin typeface="Corbel" pitchFamily="34" charset="0"/>
              </a:rPr>
              <a:t>completo</a:t>
            </a:r>
            <a:r>
              <a:rPr lang="en-US" dirty="0">
                <a:latin typeface="Corbel" pitchFamily="34" charset="0"/>
              </a:rPr>
              <a:t> </a:t>
            </a:r>
            <a:r>
              <a:rPr lang="en-US" dirty="0" err="1">
                <a:latin typeface="Corbel" pitchFamily="34" charset="0"/>
              </a:rPr>
              <a:t>su</a:t>
            </a:r>
            <a:r>
              <a:rPr lang="en-US" dirty="0">
                <a:latin typeface="Corbel" pitchFamily="34" charset="0"/>
              </a:rPr>
              <a:t> </a:t>
            </a:r>
            <a:r>
              <a:rPr lang="en-US" dirty="0" err="1">
                <a:latin typeface="Corbel" pitchFamily="34" charset="0"/>
              </a:rPr>
              <a:t>comportamiento</a:t>
            </a:r>
            <a:r>
              <a:rPr lang="en-US" dirty="0">
                <a:latin typeface="Corbel" pitchFamily="34" charset="0"/>
              </a:rPr>
              <a:t>:</a:t>
            </a:r>
            <a:endParaRPr lang="es-MX" dirty="0">
              <a:latin typeface="Corbe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2441" y="2204865"/>
            <a:ext cx="5383398" cy="2416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Flecha abajo"/>
          <p:cNvSpPr/>
          <p:nvPr/>
        </p:nvSpPr>
        <p:spPr>
          <a:xfrm rot="2686103">
            <a:off x="10189351" y="1595654"/>
            <a:ext cx="1100129" cy="1517169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7 Imagen" descr="Logo 03 DEFINITIVO vDOCUMENT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248" y="357166"/>
            <a:ext cx="2571767" cy="926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839983" y="188640"/>
            <a:ext cx="6348842" cy="1143000"/>
          </a:xfrm>
        </p:spPr>
        <p:txBody>
          <a:bodyPr>
            <a:normAutofit/>
          </a:bodyPr>
          <a:lstStyle/>
          <a:p>
            <a:pPr algn="l"/>
            <a:r>
              <a:rPr lang="es-MX" sz="3200" dirty="0">
                <a:latin typeface="Corbel" pitchFamily="34" charset="0"/>
              </a:rPr>
              <a:t>¿</a:t>
            </a:r>
            <a:r>
              <a:rPr lang="en-US" sz="3200" dirty="0" err="1">
                <a:latin typeface="Corbel" pitchFamily="34" charset="0"/>
              </a:rPr>
              <a:t>Cómo</a:t>
            </a:r>
            <a:r>
              <a:rPr lang="en-US" sz="3200" dirty="0">
                <a:latin typeface="Corbel" pitchFamily="34" charset="0"/>
              </a:rPr>
              <a:t> se </a:t>
            </a:r>
            <a:r>
              <a:rPr lang="en-US" sz="3200" dirty="0" err="1">
                <a:latin typeface="Corbel" pitchFamily="34" charset="0"/>
              </a:rPr>
              <a:t>incluye</a:t>
            </a:r>
            <a:r>
              <a:rPr lang="en-US" sz="3200" dirty="0">
                <a:latin typeface="Corbel" pitchFamily="34" charset="0"/>
              </a:rPr>
              <a:t> el “geo” a </a:t>
            </a:r>
            <a:r>
              <a:rPr lang="en-US" sz="3200" dirty="0" err="1">
                <a:latin typeface="Corbel" pitchFamily="34" charset="0"/>
              </a:rPr>
              <a:t>esta</a:t>
            </a:r>
            <a:r>
              <a:rPr lang="en-US" sz="3200" dirty="0">
                <a:latin typeface="Corbel" pitchFamily="34" charset="0"/>
              </a:rPr>
              <a:t> </a:t>
            </a:r>
            <a:r>
              <a:rPr lang="en-US" sz="3200" dirty="0" err="1">
                <a:latin typeface="Corbel" pitchFamily="34" charset="0"/>
              </a:rPr>
              <a:t>ecuación</a:t>
            </a:r>
            <a:r>
              <a:rPr lang="en-US" sz="3200" dirty="0">
                <a:latin typeface="Corbel" pitchFamily="34" charset="0"/>
              </a:rPr>
              <a:t>?</a:t>
            </a:r>
            <a:endParaRPr lang="es-MX" sz="3200" dirty="0">
              <a:latin typeface="Corbe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65124" y="2214554"/>
            <a:ext cx="4429129" cy="2614617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dirty="0">
                <a:latin typeface="Corbel" pitchFamily="34" charset="0"/>
              </a:rPr>
              <a:t>Para </a:t>
            </a:r>
            <a:r>
              <a:rPr lang="en-US" dirty="0" err="1">
                <a:latin typeface="Corbel" pitchFamily="34" charset="0"/>
              </a:rPr>
              <a:t>hacer</a:t>
            </a:r>
            <a:r>
              <a:rPr lang="en-US" dirty="0">
                <a:latin typeface="Corbel" pitchFamily="34" charset="0"/>
              </a:rPr>
              <a:t> </a:t>
            </a:r>
            <a:r>
              <a:rPr lang="en-US" dirty="0" err="1">
                <a:latin typeface="Corbel" pitchFamily="34" charset="0"/>
              </a:rPr>
              <a:t>geomarketing</a:t>
            </a:r>
            <a:r>
              <a:rPr lang="en-US" dirty="0">
                <a:latin typeface="Corbel" pitchFamily="34" charset="0"/>
              </a:rPr>
              <a:t> se </a:t>
            </a:r>
            <a:r>
              <a:rPr lang="en-US" dirty="0" err="1">
                <a:latin typeface="Corbel" pitchFamily="34" charset="0"/>
              </a:rPr>
              <a:t>utilizan</a:t>
            </a:r>
            <a:r>
              <a:rPr lang="en-US" dirty="0">
                <a:latin typeface="Corbel" pitchFamily="34" charset="0"/>
              </a:rPr>
              <a:t> </a:t>
            </a:r>
            <a:r>
              <a:rPr lang="en-US" dirty="0" err="1">
                <a:latin typeface="Corbel" pitchFamily="34" charset="0"/>
              </a:rPr>
              <a:t>Sistemas</a:t>
            </a:r>
            <a:r>
              <a:rPr lang="en-US" dirty="0">
                <a:latin typeface="Corbel" pitchFamily="34" charset="0"/>
              </a:rPr>
              <a:t> de </a:t>
            </a:r>
            <a:r>
              <a:rPr lang="en-US" dirty="0" err="1">
                <a:latin typeface="Corbel" pitchFamily="34" charset="0"/>
              </a:rPr>
              <a:t>Información</a:t>
            </a:r>
            <a:r>
              <a:rPr lang="en-US" dirty="0">
                <a:latin typeface="Corbel" pitchFamily="34" charset="0"/>
              </a:rPr>
              <a:t> </a:t>
            </a:r>
            <a:r>
              <a:rPr lang="en-US" dirty="0" err="1">
                <a:latin typeface="Corbel" pitchFamily="34" charset="0"/>
              </a:rPr>
              <a:t>Geográfica</a:t>
            </a:r>
            <a:r>
              <a:rPr lang="en-US" dirty="0">
                <a:latin typeface="Corbel" pitchFamily="34" charset="0"/>
              </a:rPr>
              <a:t> (GIS, </a:t>
            </a:r>
            <a:r>
              <a:rPr lang="en-US" dirty="0" err="1">
                <a:latin typeface="Corbel" pitchFamily="34" charset="0"/>
              </a:rPr>
              <a:t>por</a:t>
            </a:r>
            <a:r>
              <a:rPr lang="en-US" dirty="0">
                <a:latin typeface="Corbel" pitchFamily="34" charset="0"/>
              </a:rPr>
              <a:t> </a:t>
            </a:r>
            <a:r>
              <a:rPr lang="en-US" dirty="0" err="1">
                <a:latin typeface="Corbel" pitchFamily="34" charset="0"/>
              </a:rPr>
              <a:t>sus</a:t>
            </a:r>
            <a:r>
              <a:rPr lang="en-US" dirty="0">
                <a:latin typeface="Corbel" pitchFamily="34" charset="0"/>
              </a:rPr>
              <a:t> </a:t>
            </a:r>
            <a:r>
              <a:rPr lang="en-US" dirty="0" err="1">
                <a:latin typeface="Corbel" pitchFamily="34" charset="0"/>
              </a:rPr>
              <a:t>siglas</a:t>
            </a:r>
            <a:r>
              <a:rPr lang="en-US" dirty="0">
                <a:latin typeface="Corbel" pitchFamily="34" charset="0"/>
              </a:rPr>
              <a:t> en </a:t>
            </a:r>
            <a:r>
              <a:rPr lang="en-US" dirty="0" err="1">
                <a:latin typeface="Corbel" pitchFamily="34" charset="0"/>
              </a:rPr>
              <a:t>inglés</a:t>
            </a:r>
            <a:r>
              <a:rPr lang="en-US" dirty="0">
                <a:latin typeface="Corbel" pitchFamily="34" charset="0"/>
              </a:rPr>
              <a:t>) </a:t>
            </a:r>
            <a:r>
              <a:rPr lang="en-US" dirty="0" err="1">
                <a:latin typeface="Corbel" pitchFamily="34" charset="0"/>
              </a:rPr>
              <a:t>como</a:t>
            </a:r>
            <a:r>
              <a:rPr lang="en-US" dirty="0">
                <a:latin typeface="Corbel" pitchFamily="34" charset="0"/>
              </a:rPr>
              <a:t> </a:t>
            </a:r>
            <a:r>
              <a:rPr lang="en-US" dirty="0" err="1">
                <a:latin typeface="Corbel" pitchFamily="34" charset="0"/>
              </a:rPr>
              <a:t>herramienta</a:t>
            </a:r>
            <a:r>
              <a:rPr lang="en-US" dirty="0">
                <a:latin typeface="Corbel" pitchFamily="34" charset="0"/>
              </a:rPr>
              <a:t> </a:t>
            </a:r>
            <a:r>
              <a:rPr lang="en-US" dirty="0" err="1">
                <a:latin typeface="Corbel" pitchFamily="34" charset="0"/>
              </a:rPr>
              <a:t>básica</a:t>
            </a:r>
            <a:r>
              <a:rPr lang="en-US" dirty="0">
                <a:latin typeface="Corbel" pitchFamily="34" charset="0"/>
              </a:rPr>
              <a:t> de </a:t>
            </a:r>
            <a:r>
              <a:rPr lang="en-US" dirty="0" err="1">
                <a:latin typeface="Corbel" pitchFamily="34" charset="0"/>
              </a:rPr>
              <a:t>análisis</a:t>
            </a:r>
            <a:r>
              <a:rPr lang="en-US" dirty="0">
                <a:latin typeface="Corbel" pitchFamily="34" charset="0"/>
              </a:rPr>
              <a:t>:</a:t>
            </a:r>
            <a:endParaRPr lang="es-MX" dirty="0">
              <a:latin typeface="Corbel" pitchFamily="34" charset="0"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8355" y="2204864"/>
            <a:ext cx="4044331" cy="2836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 descr="Logo 03 DEFINITIVO vDOCUMENT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687" y="571480"/>
            <a:ext cx="3286148" cy="1184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839983" y="188640"/>
            <a:ext cx="6348842" cy="1143000"/>
          </a:xfrm>
        </p:spPr>
        <p:txBody>
          <a:bodyPr>
            <a:normAutofit/>
          </a:bodyPr>
          <a:lstStyle/>
          <a:p>
            <a:pPr algn="l"/>
            <a:r>
              <a:rPr lang="es-MX" sz="3200" dirty="0">
                <a:latin typeface="Corbel" pitchFamily="34" charset="0"/>
              </a:rPr>
              <a:t>¿</a:t>
            </a:r>
            <a:r>
              <a:rPr lang="en-US" sz="3200" dirty="0" err="1">
                <a:latin typeface="Corbel" pitchFamily="34" charset="0"/>
              </a:rPr>
              <a:t>Qué</a:t>
            </a:r>
            <a:r>
              <a:rPr lang="en-US" sz="3200" dirty="0">
                <a:latin typeface="Corbel" pitchFamily="34" charset="0"/>
              </a:rPr>
              <a:t> </a:t>
            </a:r>
            <a:r>
              <a:rPr lang="en-US" sz="3200" dirty="0" err="1">
                <a:latin typeface="Corbel" pitchFamily="34" charset="0"/>
              </a:rPr>
              <a:t>tipo</a:t>
            </a:r>
            <a:r>
              <a:rPr lang="en-US" sz="3200" dirty="0">
                <a:latin typeface="Corbel" pitchFamily="34" charset="0"/>
              </a:rPr>
              <a:t> de DATA se </a:t>
            </a:r>
            <a:r>
              <a:rPr lang="en-US" sz="3200" dirty="0" err="1">
                <a:latin typeface="Corbel" pitchFamily="34" charset="0"/>
              </a:rPr>
              <a:t>incluye</a:t>
            </a:r>
            <a:r>
              <a:rPr lang="en-US" sz="3200" dirty="0">
                <a:latin typeface="Corbel" pitchFamily="34" charset="0"/>
              </a:rPr>
              <a:t> en los GIS?</a:t>
            </a:r>
            <a:endParaRPr lang="es-MX" sz="3200" dirty="0">
              <a:latin typeface="Corbe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65124" y="2285992"/>
            <a:ext cx="4429129" cy="2900369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dirty="0">
                <a:latin typeface="Corbel" pitchFamily="34" charset="0"/>
              </a:rPr>
              <a:t>Un GIS “lee” </a:t>
            </a:r>
            <a:r>
              <a:rPr lang="en-US" dirty="0" err="1">
                <a:latin typeface="Corbel" pitchFamily="34" charset="0"/>
              </a:rPr>
              <a:t>datos</a:t>
            </a:r>
            <a:r>
              <a:rPr lang="en-US" dirty="0">
                <a:latin typeface="Corbel" pitchFamily="34" charset="0"/>
              </a:rPr>
              <a:t> a </a:t>
            </a:r>
            <a:r>
              <a:rPr lang="en-US" dirty="0" err="1">
                <a:latin typeface="Corbel" pitchFamily="34" charset="0"/>
              </a:rPr>
              <a:t>través</a:t>
            </a:r>
            <a:r>
              <a:rPr lang="en-US" dirty="0">
                <a:latin typeface="Corbel" pitchFamily="34" charset="0"/>
              </a:rPr>
              <a:t> de </a:t>
            </a:r>
            <a:r>
              <a:rPr lang="en-US" dirty="0" err="1">
                <a:latin typeface="Corbel" pitchFamily="34" charset="0"/>
              </a:rPr>
              <a:t>capas</a:t>
            </a:r>
            <a:r>
              <a:rPr lang="en-US" dirty="0">
                <a:latin typeface="Corbel" pitchFamily="34" charset="0"/>
              </a:rPr>
              <a:t> de </a:t>
            </a:r>
            <a:r>
              <a:rPr lang="en-US" dirty="0" err="1">
                <a:latin typeface="Corbel" pitchFamily="34" charset="0"/>
              </a:rPr>
              <a:t>información</a:t>
            </a:r>
            <a:r>
              <a:rPr lang="en-US" dirty="0">
                <a:latin typeface="Corbel" pitchFamily="34" charset="0"/>
              </a:rPr>
              <a:t>. </a:t>
            </a:r>
          </a:p>
          <a:p>
            <a:pPr algn="r">
              <a:buNone/>
            </a:pPr>
            <a:endParaRPr lang="en-US" dirty="0">
              <a:latin typeface="Corbel" pitchFamily="34" charset="0"/>
            </a:endParaRPr>
          </a:p>
          <a:p>
            <a:pPr algn="r">
              <a:buNone/>
            </a:pPr>
            <a:r>
              <a:rPr lang="en-US" dirty="0" err="1">
                <a:latin typeface="Corbel" pitchFamily="34" charset="0"/>
              </a:rPr>
              <a:t>Una</a:t>
            </a:r>
            <a:r>
              <a:rPr lang="en-US" dirty="0">
                <a:latin typeface="Corbel" pitchFamily="34" charset="0"/>
              </a:rPr>
              <a:t> CAPA DE INFORMACION </a:t>
            </a:r>
            <a:r>
              <a:rPr lang="en-US" dirty="0" err="1">
                <a:latin typeface="Corbel" pitchFamily="34" charset="0"/>
              </a:rPr>
              <a:t>es</a:t>
            </a:r>
            <a:r>
              <a:rPr lang="en-US" dirty="0">
                <a:latin typeface="Corbel" pitchFamily="34" charset="0"/>
              </a:rPr>
              <a:t> la </a:t>
            </a:r>
            <a:r>
              <a:rPr lang="en-US" dirty="0" err="1">
                <a:latin typeface="Corbel" pitchFamily="34" charset="0"/>
              </a:rPr>
              <a:t>transformación</a:t>
            </a:r>
            <a:r>
              <a:rPr lang="en-US" dirty="0">
                <a:latin typeface="Corbel" pitchFamily="34" charset="0"/>
              </a:rPr>
              <a:t> </a:t>
            </a:r>
            <a:r>
              <a:rPr lang="en-US" dirty="0" err="1">
                <a:latin typeface="Corbel" pitchFamily="34" charset="0"/>
              </a:rPr>
              <a:t>geográfica</a:t>
            </a:r>
            <a:r>
              <a:rPr lang="en-US" dirty="0">
                <a:latin typeface="Corbel" pitchFamily="34" charset="0"/>
              </a:rPr>
              <a:t> de </a:t>
            </a:r>
            <a:r>
              <a:rPr lang="en-US" dirty="0" err="1">
                <a:latin typeface="Corbel" pitchFamily="34" charset="0"/>
              </a:rPr>
              <a:t>una</a:t>
            </a:r>
            <a:r>
              <a:rPr lang="en-US" dirty="0">
                <a:latin typeface="Corbel" pitchFamily="34" charset="0"/>
              </a:rPr>
              <a:t> base de </a:t>
            </a:r>
            <a:r>
              <a:rPr lang="en-US" dirty="0" err="1">
                <a:latin typeface="Corbel" pitchFamily="34" charset="0"/>
              </a:rPr>
              <a:t>datos</a:t>
            </a:r>
            <a:r>
              <a:rPr lang="en-US" dirty="0">
                <a:latin typeface="Corbel" pitchFamily="34" charset="0"/>
              </a:rPr>
              <a:t>:</a:t>
            </a:r>
            <a:endParaRPr lang="es-MX" dirty="0">
              <a:latin typeface="Corbe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95986" y="2228957"/>
            <a:ext cx="5383398" cy="3268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 descr="Logo 03 DEFINITIVO vDOCUMENT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687" y="571480"/>
            <a:ext cx="3286148" cy="1184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839983" y="188640"/>
            <a:ext cx="6348842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>
                <a:latin typeface="Corbel" pitchFamily="34" charset="0"/>
              </a:rPr>
              <a:t>Algunos</a:t>
            </a:r>
            <a:r>
              <a:rPr lang="en-US" sz="3200" dirty="0">
                <a:latin typeface="Corbel" pitchFamily="34" charset="0"/>
              </a:rPr>
              <a:t> </a:t>
            </a:r>
            <a:r>
              <a:rPr lang="en-US" sz="3200" dirty="0" err="1">
                <a:latin typeface="Corbel" pitchFamily="34" charset="0"/>
              </a:rPr>
              <a:t>ejemplos</a:t>
            </a:r>
            <a:r>
              <a:rPr lang="en-US" sz="3200" dirty="0">
                <a:latin typeface="Corbel" pitchFamily="34" charset="0"/>
              </a:rPr>
              <a:t> </a:t>
            </a:r>
            <a:br>
              <a:rPr lang="en-US" sz="3200" dirty="0">
                <a:latin typeface="Corbel" pitchFamily="34" charset="0"/>
              </a:rPr>
            </a:br>
            <a:r>
              <a:rPr lang="en-US" sz="3200" dirty="0">
                <a:latin typeface="Corbel" pitchFamily="34" charset="0"/>
              </a:rPr>
              <a:t>de </a:t>
            </a:r>
            <a:r>
              <a:rPr lang="en-US" sz="3200" dirty="0" err="1">
                <a:latin typeface="Corbel" pitchFamily="34" charset="0"/>
              </a:rPr>
              <a:t>capas</a:t>
            </a:r>
            <a:r>
              <a:rPr lang="en-US" sz="3200" dirty="0">
                <a:latin typeface="Corbel" pitchFamily="34" charset="0"/>
              </a:rPr>
              <a:t> SOCIODEMOGRÁFICAS</a:t>
            </a:r>
            <a:endParaRPr lang="es-MX" sz="3200" dirty="0">
              <a:latin typeface="Corbe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65124" y="2204864"/>
            <a:ext cx="4925232" cy="4032448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2600" dirty="0" err="1">
                <a:latin typeface="Corbel" pitchFamily="34" charset="0"/>
              </a:rPr>
              <a:t>Niveles</a:t>
            </a:r>
            <a:r>
              <a:rPr lang="en-US" sz="2600" dirty="0">
                <a:latin typeface="Corbel" pitchFamily="34" charset="0"/>
              </a:rPr>
              <a:t> </a:t>
            </a:r>
            <a:r>
              <a:rPr lang="en-US" sz="2600" dirty="0" err="1">
                <a:latin typeface="Corbel" pitchFamily="34" charset="0"/>
              </a:rPr>
              <a:t>socioeconómicos</a:t>
            </a:r>
            <a:r>
              <a:rPr lang="en-US" sz="2600" dirty="0">
                <a:latin typeface="Corbel" pitchFamily="34" charset="0"/>
              </a:rPr>
              <a:t>, que </a:t>
            </a:r>
            <a:r>
              <a:rPr lang="en-US" sz="2600" dirty="0" err="1">
                <a:latin typeface="Corbel" pitchFamily="34" charset="0"/>
              </a:rPr>
              <a:t>segmentan</a:t>
            </a:r>
            <a:r>
              <a:rPr lang="en-US" sz="2600" dirty="0">
                <a:latin typeface="Corbel" pitchFamily="34" charset="0"/>
              </a:rPr>
              <a:t> a la </a:t>
            </a:r>
            <a:r>
              <a:rPr lang="en-US" sz="2600" dirty="0" err="1">
                <a:latin typeface="Corbel" pitchFamily="34" charset="0"/>
              </a:rPr>
              <a:t>población</a:t>
            </a:r>
            <a:r>
              <a:rPr lang="en-US" sz="2600" dirty="0">
                <a:latin typeface="Corbel" pitchFamily="34" charset="0"/>
              </a:rPr>
              <a:t> </a:t>
            </a:r>
            <a:r>
              <a:rPr lang="en-US" sz="2600" dirty="0" err="1">
                <a:latin typeface="Corbel" pitchFamily="34" charset="0"/>
              </a:rPr>
              <a:t>nocturna</a:t>
            </a:r>
            <a:r>
              <a:rPr lang="en-US" sz="2600" dirty="0">
                <a:latin typeface="Corbel" pitchFamily="34" charset="0"/>
              </a:rPr>
              <a:t> de un </a:t>
            </a:r>
            <a:r>
              <a:rPr lang="en-US" sz="2600" dirty="0" err="1">
                <a:latin typeface="Corbel" pitchFamily="34" charset="0"/>
              </a:rPr>
              <a:t>mercado</a:t>
            </a:r>
            <a:endParaRPr lang="en-US" sz="2600" dirty="0">
              <a:latin typeface="Corbel" pitchFamily="34" charset="0"/>
            </a:endParaRPr>
          </a:p>
          <a:p>
            <a:pPr algn="r"/>
            <a:r>
              <a:rPr lang="en-US" sz="2600" dirty="0" err="1">
                <a:latin typeface="Corbel" pitchFamily="34" charset="0"/>
              </a:rPr>
              <a:t>Densidad</a:t>
            </a:r>
            <a:r>
              <a:rPr lang="en-US" sz="2600" dirty="0">
                <a:latin typeface="Corbel" pitchFamily="34" charset="0"/>
              </a:rPr>
              <a:t> de </a:t>
            </a:r>
            <a:r>
              <a:rPr lang="en-US" sz="2600" dirty="0" err="1">
                <a:latin typeface="Corbel" pitchFamily="34" charset="0"/>
              </a:rPr>
              <a:t>empleados</a:t>
            </a:r>
            <a:r>
              <a:rPr lang="en-US" sz="2600" dirty="0">
                <a:latin typeface="Corbel" pitchFamily="34" charset="0"/>
              </a:rPr>
              <a:t>, que </a:t>
            </a:r>
            <a:r>
              <a:rPr lang="en-US" sz="2600" dirty="0" err="1">
                <a:latin typeface="Corbel" pitchFamily="34" charset="0"/>
              </a:rPr>
              <a:t>perfila</a:t>
            </a:r>
            <a:r>
              <a:rPr lang="en-US" sz="2600" dirty="0">
                <a:latin typeface="Corbel" pitchFamily="34" charset="0"/>
              </a:rPr>
              <a:t> las zonas de un </a:t>
            </a:r>
            <a:r>
              <a:rPr lang="en-US" sz="2600" dirty="0" err="1">
                <a:latin typeface="Corbel" pitchFamily="34" charset="0"/>
              </a:rPr>
              <a:t>mercado</a:t>
            </a:r>
            <a:r>
              <a:rPr lang="en-US" sz="2600" dirty="0">
                <a:latin typeface="Corbel" pitchFamily="34" charset="0"/>
              </a:rPr>
              <a:t> </a:t>
            </a:r>
            <a:r>
              <a:rPr lang="en-US" sz="2600" dirty="0" err="1">
                <a:latin typeface="Corbel" pitchFamily="34" charset="0"/>
              </a:rPr>
              <a:t>según</a:t>
            </a:r>
            <a:r>
              <a:rPr lang="en-US" sz="2600" dirty="0">
                <a:latin typeface="Corbel" pitchFamily="34" charset="0"/>
              </a:rPr>
              <a:t> </a:t>
            </a:r>
            <a:r>
              <a:rPr lang="en-US" sz="2600" dirty="0" err="1">
                <a:latin typeface="Corbel" pitchFamily="34" charset="0"/>
              </a:rPr>
              <a:t>su</a:t>
            </a:r>
            <a:r>
              <a:rPr lang="en-US" sz="2600" dirty="0">
                <a:latin typeface="Corbel" pitchFamily="34" charset="0"/>
              </a:rPr>
              <a:t> </a:t>
            </a:r>
            <a:r>
              <a:rPr lang="en-US" sz="2600" dirty="0" err="1">
                <a:latin typeface="Corbel" pitchFamily="34" charset="0"/>
              </a:rPr>
              <a:t>población</a:t>
            </a:r>
            <a:r>
              <a:rPr lang="en-US" sz="2600" dirty="0">
                <a:latin typeface="Corbel" pitchFamily="34" charset="0"/>
              </a:rPr>
              <a:t> </a:t>
            </a:r>
            <a:r>
              <a:rPr lang="en-US" sz="2600" dirty="0" err="1">
                <a:latin typeface="Corbel" pitchFamily="34" charset="0"/>
              </a:rPr>
              <a:t>diurna</a:t>
            </a:r>
            <a:endParaRPr lang="en-US" sz="2600" dirty="0">
              <a:latin typeface="Corbel" pitchFamily="34" charset="0"/>
            </a:endParaRPr>
          </a:p>
          <a:p>
            <a:pPr algn="r"/>
            <a:r>
              <a:rPr lang="en-US" dirty="0" err="1">
                <a:latin typeface="Corbel" pitchFamily="34" charset="0"/>
              </a:rPr>
              <a:t>Índices</a:t>
            </a:r>
            <a:r>
              <a:rPr lang="en-US" dirty="0">
                <a:latin typeface="Corbel" pitchFamily="34" charset="0"/>
              </a:rPr>
              <a:t> de </a:t>
            </a:r>
            <a:r>
              <a:rPr lang="en-US" dirty="0" err="1">
                <a:latin typeface="Corbel" pitchFamily="34" charset="0"/>
              </a:rPr>
              <a:t>satisfacción</a:t>
            </a:r>
            <a:endParaRPr lang="en-US" dirty="0">
              <a:latin typeface="Corbel" pitchFamily="34" charset="0"/>
            </a:endParaRPr>
          </a:p>
          <a:p>
            <a:pPr algn="r"/>
            <a:r>
              <a:rPr lang="en-US" dirty="0" err="1">
                <a:latin typeface="Corbel" pitchFamily="34" charset="0"/>
              </a:rPr>
              <a:t>Índices</a:t>
            </a:r>
            <a:r>
              <a:rPr lang="en-US" dirty="0">
                <a:latin typeface="Corbel" pitchFamily="34" charset="0"/>
              </a:rPr>
              <a:t> de </a:t>
            </a:r>
            <a:r>
              <a:rPr lang="en-US" dirty="0" err="1">
                <a:latin typeface="Corbel" pitchFamily="34" charset="0"/>
              </a:rPr>
              <a:t>lealtad</a:t>
            </a:r>
            <a:endParaRPr lang="en-US" dirty="0">
              <a:latin typeface="Corbel" pitchFamily="34" charset="0"/>
            </a:endParaRPr>
          </a:p>
          <a:p>
            <a:pPr algn="r"/>
            <a:r>
              <a:rPr lang="en-US" dirty="0" err="1">
                <a:latin typeface="Corbel" pitchFamily="34" charset="0"/>
              </a:rPr>
              <a:t>Potencialidad</a:t>
            </a:r>
            <a:r>
              <a:rPr lang="en-US" dirty="0">
                <a:latin typeface="Corbel" pitchFamily="34" charset="0"/>
              </a:rPr>
              <a:t> de </a:t>
            </a:r>
            <a:r>
              <a:rPr lang="en-US" dirty="0" err="1">
                <a:latin typeface="Corbel" pitchFamily="34" charset="0"/>
              </a:rPr>
              <a:t>mercado</a:t>
            </a:r>
            <a:endParaRPr lang="es-MX" dirty="0">
              <a:latin typeface="Corbel" pitchFamily="34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8428" y="2132856"/>
            <a:ext cx="4329436" cy="3299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 descr="Logo 03 DEFINITIVO vDOCUMENT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687" y="571480"/>
            <a:ext cx="3286148" cy="1184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37222" y="1602184"/>
            <a:ext cx="5842162" cy="3194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12 Marcador de texto"/>
          <p:cNvSpPr>
            <a:spLocks noGrp="1"/>
          </p:cNvSpPr>
          <p:nvPr>
            <p:ph type="body" sz="half" idx="2"/>
          </p:nvPr>
        </p:nvSpPr>
        <p:spPr>
          <a:xfrm>
            <a:off x="609443" y="1881209"/>
            <a:ext cx="3853215" cy="4691063"/>
          </a:xfrm>
        </p:spPr>
        <p:txBody>
          <a:bodyPr>
            <a:normAutofit lnSpcReduction="10000"/>
          </a:bodyPr>
          <a:lstStyle/>
          <a:p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Filtrado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de un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territorio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Utilizando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Kailash</a:t>
            </a:r>
          </a:p>
          <a:p>
            <a:r>
              <a:rPr lang="en-US" b="1" dirty="0" err="1">
                <a:solidFill>
                  <a:srgbClr val="C00000"/>
                </a:solidFill>
                <a:latin typeface="Calibri" pitchFamily="34" charset="0"/>
              </a:rPr>
              <a:t>Caso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libri" pitchFamily="34" charset="0"/>
              </a:rPr>
              <a:t>práctico</a:t>
            </a:r>
            <a:endParaRPr lang="en-US" b="1" dirty="0">
              <a:solidFill>
                <a:srgbClr val="C00000"/>
              </a:solidFill>
              <a:latin typeface="Calibri" pitchFamily="34" charset="0"/>
            </a:endParaRPr>
          </a:p>
          <a:p>
            <a:endParaRPr lang="en-US" dirty="0"/>
          </a:p>
          <a:p>
            <a:r>
              <a:rPr lang="en-US" dirty="0">
                <a:latin typeface="Calibri" pitchFamily="34" charset="0"/>
              </a:rPr>
              <a:t>XY Enterprises </a:t>
            </a:r>
            <a:r>
              <a:rPr lang="en-US" dirty="0" err="1">
                <a:latin typeface="Calibri" pitchFamily="34" charset="0"/>
              </a:rPr>
              <a:t>lanzará</a:t>
            </a:r>
            <a:r>
              <a:rPr lang="en-US" dirty="0">
                <a:latin typeface="Calibri" pitchFamily="34" charset="0"/>
              </a:rPr>
              <a:t> al </a:t>
            </a:r>
            <a:r>
              <a:rPr lang="en-US" dirty="0" err="1">
                <a:latin typeface="Calibri" pitchFamily="34" charset="0"/>
              </a:rPr>
              <a:t>mercado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una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plataforma</a:t>
            </a:r>
            <a:r>
              <a:rPr lang="en-US" dirty="0">
                <a:latin typeface="Calibri" pitchFamily="34" charset="0"/>
              </a:rPr>
              <a:t> online de </a:t>
            </a:r>
            <a:r>
              <a:rPr lang="en-US" dirty="0" err="1">
                <a:latin typeface="Calibri" pitchFamily="34" charset="0"/>
              </a:rPr>
              <a:t>educación</a:t>
            </a:r>
            <a:r>
              <a:rPr lang="en-US" dirty="0">
                <a:latin typeface="Calibri" pitchFamily="34" charset="0"/>
              </a:rPr>
              <a:t> a distancia </a:t>
            </a:r>
            <a:r>
              <a:rPr lang="en-US" dirty="0" err="1">
                <a:latin typeface="Calibri" pitchFamily="34" charset="0"/>
              </a:rPr>
              <a:t>enfocado</a:t>
            </a:r>
            <a:r>
              <a:rPr lang="en-US" dirty="0">
                <a:latin typeface="Calibri" pitchFamily="34" charset="0"/>
              </a:rPr>
              <a:t> a los </a:t>
            </a:r>
            <a:r>
              <a:rPr lang="en-US" dirty="0" err="1">
                <a:latin typeface="Calibri" pitchFamily="34" charset="0"/>
              </a:rPr>
              <a:t>niveles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socioeconómicos</a:t>
            </a:r>
            <a:r>
              <a:rPr lang="en-US" dirty="0">
                <a:latin typeface="Calibri" pitchFamily="34" charset="0"/>
              </a:rPr>
              <a:t> de mayor </a:t>
            </a:r>
            <a:r>
              <a:rPr lang="en-US" dirty="0" err="1">
                <a:latin typeface="Calibri" pitchFamily="34" charset="0"/>
              </a:rPr>
              <a:t>poder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adquisitivo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r>
              <a:rPr lang="en-US" dirty="0" err="1">
                <a:latin typeface="Calibri" pitchFamily="34" charset="0"/>
              </a:rPr>
              <a:t>Planea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ubicar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Centros</a:t>
            </a:r>
            <a:r>
              <a:rPr lang="en-US" dirty="0">
                <a:latin typeface="Calibri" pitchFamily="34" charset="0"/>
              </a:rPr>
              <a:t> de </a:t>
            </a:r>
            <a:r>
              <a:rPr lang="en-US" dirty="0" err="1">
                <a:latin typeface="Calibri" pitchFamily="34" charset="0"/>
              </a:rPr>
              <a:t>Demostración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Contratación</a:t>
            </a:r>
            <a:r>
              <a:rPr lang="en-US" dirty="0">
                <a:latin typeface="Calibri" pitchFamily="34" charset="0"/>
              </a:rPr>
              <a:t> y </a:t>
            </a:r>
            <a:r>
              <a:rPr lang="en-US" dirty="0" err="1">
                <a:latin typeface="Calibri" pitchFamily="34" charset="0"/>
              </a:rPr>
              <a:t>Asesoría</a:t>
            </a:r>
            <a:r>
              <a:rPr lang="en-US" dirty="0">
                <a:latin typeface="Calibri" pitchFamily="34" charset="0"/>
              </a:rPr>
              <a:t> en </a:t>
            </a:r>
            <a:r>
              <a:rPr lang="en-US" dirty="0" err="1">
                <a:latin typeface="Calibri" pitchFamily="34" charset="0"/>
              </a:rPr>
              <a:t>las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zonas</a:t>
            </a:r>
            <a:r>
              <a:rPr lang="en-US" dirty="0">
                <a:latin typeface="Calibri" pitchFamily="34" charset="0"/>
              </a:rPr>
              <a:t> de la </a:t>
            </a:r>
            <a:r>
              <a:rPr lang="en-US" dirty="0" err="1">
                <a:latin typeface="Calibri" pitchFamily="34" charset="0"/>
              </a:rPr>
              <a:t>Delegación</a:t>
            </a:r>
            <a:r>
              <a:rPr lang="en-US" dirty="0">
                <a:latin typeface="Calibri" pitchFamily="34" charset="0"/>
              </a:rPr>
              <a:t> Benito </a:t>
            </a:r>
            <a:r>
              <a:rPr lang="en-US" dirty="0" err="1">
                <a:latin typeface="Calibri" pitchFamily="34" charset="0"/>
              </a:rPr>
              <a:t>Juárez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que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cumplan</a:t>
            </a:r>
            <a:r>
              <a:rPr lang="en-US" dirty="0">
                <a:latin typeface="Calibri" pitchFamily="34" charset="0"/>
              </a:rPr>
              <a:t> con los </a:t>
            </a:r>
            <a:r>
              <a:rPr lang="en-US" dirty="0" err="1">
                <a:latin typeface="Calibri" pitchFamily="34" charset="0"/>
              </a:rPr>
              <a:t>siguientes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criterios</a:t>
            </a:r>
            <a:r>
              <a:rPr lang="en-US" dirty="0">
                <a:latin typeface="Calibri" pitchFamily="34" charset="0"/>
              </a:rPr>
              <a:t>:</a:t>
            </a:r>
          </a:p>
          <a:p>
            <a:pPr marL="342900" indent="-342900">
              <a:buAutoNum type="alphaLcPeriod"/>
            </a:pPr>
            <a:r>
              <a:rPr lang="en-US" dirty="0">
                <a:latin typeface="Calibri" pitchFamily="34" charset="0"/>
              </a:rPr>
              <a:t>Las </a:t>
            </a:r>
            <a:r>
              <a:rPr lang="en-US" dirty="0" err="1">
                <a:latin typeface="Calibri" pitchFamily="34" charset="0"/>
              </a:rPr>
              <a:t>zonas</a:t>
            </a:r>
            <a:r>
              <a:rPr lang="en-US" dirty="0">
                <a:latin typeface="Calibri" pitchFamily="34" charset="0"/>
              </a:rPr>
              <a:t> de MAYOR PODER DE CONUSMO</a:t>
            </a:r>
          </a:p>
          <a:p>
            <a:pPr marL="342900" indent="-342900">
              <a:buAutoNum type="alphaLcPeriod"/>
            </a:pPr>
            <a:r>
              <a:rPr lang="en-US" dirty="0">
                <a:latin typeface="Calibri" pitchFamily="34" charset="0"/>
              </a:rPr>
              <a:t>De NSE A/B y C+</a:t>
            </a:r>
          </a:p>
          <a:p>
            <a:pPr marL="342900" indent="-342900">
              <a:buAutoNum type="alphaLcPeriod"/>
            </a:pPr>
            <a:r>
              <a:rPr lang="en-US" dirty="0">
                <a:latin typeface="Calibri" pitchFamily="34" charset="0"/>
              </a:rPr>
              <a:t>Con la mayor </a:t>
            </a:r>
            <a:r>
              <a:rPr lang="en-US" dirty="0" err="1">
                <a:latin typeface="Calibri" pitchFamily="34" charset="0"/>
              </a:rPr>
              <a:t>densidad</a:t>
            </a:r>
            <a:r>
              <a:rPr lang="en-US" dirty="0">
                <a:latin typeface="Calibri" pitchFamily="34" charset="0"/>
              </a:rPr>
              <a:t> de </a:t>
            </a:r>
            <a:r>
              <a:rPr lang="en-US" dirty="0" err="1">
                <a:latin typeface="Calibri" pitchFamily="34" charset="0"/>
              </a:rPr>
              <a:t>hogares</a:t>
            </a:r>
            <a:r>
              <a:rPr lang="en-US" dirty="0">
                <a:latin typeface="Calibri" pitchFamily="34" charset="0"/>
              </a:rPr>
              <a:t> con Internet</a:t>
            </a:r>
            <a:endParaRPr lang="es-MX" dirty="0"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52252" y="2379663"/>
            <a:ext cx="10284321" cy="433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s-MX" sz="2400" kern="0" dirty="0">
              <a:latin typeface="Berlin Sans FB" pitchFamily="34" charset="0"/>
              <a:cs typeface="+mn-cs"/>
            </a:endParaRPr>
          </a:p>
          <a:p>
            <a:pPr marL="342900" indent="-342900" algn="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s-MX" sz="2400" kern="0" dirty="0">
              <a:latin typeface="Berlin Sans FB" pitchFamily="34" charset="0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630183" y="1071546"/>
            <a:ext cx="3647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i="1" dirty="0" err="1">
                <a:solidFill>
                  <a:srgbClr val="002060"/>
                </a:solidFill>
                <a:latin typeface="Corbel" pitchFamily="34" charset="0"/>
              </a:rPr>
              <a:t>Mapa</a:t>
            </a:r>
            <a:r>
              <a:rPr lang="en-US" sz="2800" b="1" i="1" dirty="0">
                <a:solidFill>
                  <a:srgbClr val="002060"/>
                </a:solidFill>
                <a:latin typeface="Corbel" pitchFamily="34" charset="0"/>
              </a:rPr>
              <a:t> 1: Base</a:t>
            </a:r>
            <a:endParaRPr lang="es-MX" sz="2800" b="1" i="1" dirty="0">
              <a:solidFill>
                <a:srgbClr val="002060"/>
              </a:solidFill>
              <a:latin typeface="Corbe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518499" y="5085184"/>
            <a:ext cx="614308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orbel" pitchFamily="34" charset="0"/>
              </a:rPr>
              <a:t>Se ha </a:t>
            </a:r>
            <a:r>
              <a:rPr lang="en-US" sz="1400" dirty="0" err="1">
                <a:latin typeface="Corbel" pitchFamily="34" charset="0"/>
              </a:rPr>
              <a:t>pedido</a:t>
            </a:r>
            <a:r>
              <a:rPr lang="en-US" sz="1400" dirty="0">
                <a:latin typeface="Corbel" pitchFamily="34" charset="0"/>
              </a:rPr>
              <a:t> al </a:t>
            </a:r>
            <a:r>
              <a:rPr lang="en-US" sz="1400" dirty="0" err="1">
                <a:latin typeface="Corbel" pitchFamily="34" charset="0"/>
              </a:rPr>
              <a:t>sistema</a:t>
            </a:r>
            <a:r>
              <a:rPr lang="en-US" sz="1400" dirty="0">
                <a:latin typeface="Corbel" pitchFamily="34" charset="0"/>
              </a:rPr>
              <a:t> </a:t>
            </a:r>
            <a:r>
              <a:rPr lang="en-US" sz="1400" dirty="0" err="1">
                <a:latin typeface="Corbel" pitchFamily="34" charset="0"/>
              </a:rPr>
              <a:t>que</a:t>
            </a:r>
            <a:r>
              <a:rPr lang="en-US" sz="1400" dirty="0">
                <a:latin typeface="Corbel" pitchFamily="34" charset="0"/>
              </a:rPr>
              <a:t> </a:t>
            </a:r>
            <a:r>
              <a:rPr lang="en-US" sz="1400" dirty="0" err="1">
                <a:latin typeface="Corbel" pitchFamily="34" charset="0"/>
              </a:rPr>
              <a:t>seleccione</a:t>
            </a:r>
            <a:r>
              <a:rPr lang="en-US" sz="1400" dirty="0">
                <a:latin typeface="Corbel" pitchFamily="34" charset="0"/>
              </a:rPr>
              <a:t> </a:t>
            </a:r>
            <a:r>
              <a:rPr lang="en-US" sz="1400" dirty="0" err="1">
                <a:latin typeface="Corbel" pitchFamily="34" charset="0"/>
              </a:rPr>
              <a:t>las</a:t>
            </a:r>
            <a:r>
              <a:rPr lang="en-US" sz="1400" dirty="0">
                <a:latin typeface="Corbel" pitchFamily="34" charset="0"/>
              </a:rPr>
              <a:t> </a:t>
            </a:r>
            <a:r>
              <a:rPr lang="en-US" sz="1400" dirty="0" err="1">
                <a:latin typeface="Corbel" pitchFamily="34" charset="0"/>
              </a:rPr>
              <a:t>zonas</a:t>
            </a:r>
            <a:r>
              <a:rPr lang="en-US" sz="1400" dirty="0">
                <a:latin typeface="Corbel" pitchFamily="34" charset="0"/>
              </a:rPr>
              <a:t> A/B y C+ </a:t>
            </a:r>
            <a:r>
              <a:rPr lang="en-US" sz="1400" dirty="0" err="1">
                <a:latin typeface="Corbel" pitchFamily="34" charset="0"/>
              </a:rPr>
              <a:t>que</a:t>
            </a:r>
            <a:r>
              <a:rPr lang="en-US" sz="1400" dirty="0">
                <a:latin typeface="Corbel" pitchFamily="34" charset="0"/>
              </a:rPr>
              <a:t> </a:t>
            </a:r>
            <a:r>
              <a:rPr lang="en-US" sz="1400" dirty="0" err="1">
                <a:latin typeface="Corbel" pitchFamily="34" charset="0"/>
              </a:rPr>
              <a:t>posean</a:t>
            </a:r>
            <a:r>
              <a:rPr lang="en-US" sz="1400" dirty="0">
                <a:latin typeface="Corbel" pitchFamily="34" charset="0"/>
              </a:rPr>
              <a:t> </a:t>
            </a:r>
            <a:r>
              <a:rPr lang="en-US" sz="1400" dirty="0" err="1">
                <a:latin typeface="Corbel" pitchFamily="34" charset="0"/>
              </a:rPr>
              <a:t>más</a:t>
            </a:r>
            <a:r>
              <a:rPr lang="en-US" sz="1400" dirty="0">
                <a:latin typeface="Corbel" pitchFamily="34" charset="0"/>
              </a:rPr>
              <a:t> de 500 </a:t>
            </a:r>
            <a:r>
              <a:rPr lang="en-US" sz="1400" dirty="0" err="1">
                <a:latin typeface="Corbel" pitchFamily="34" charset="0"/>
              </a:rPr>
              <a:t>hogares</a:t>
            </a:r>
            <a:r>
              <a:rPr lang="en-US" sz="1400" dirty="0">
                <a:latin typeface="Corbel" pitchFamily="34" charset="0"/>
              </a:rPr>
              <a:t>. Los </a:t>
            </a:r>
            <a:r>
              <a:rPr lang="en-US" sz="1400" dirty="0" err="1">
                <a:latin typeface="Corbel" pitchFamily="34" charset="0"/>
              </a:rPr>
              <a:t>colores</a:t>
            </a:r>
            <a:r>
              <a:rPr lang="en-US" sz="1400" dirty="0">
                <a:latin typeface="Corbel" pitchFamily="34" charset="0"/>
              </a:rPr>
              <a:t> </a:t>
            </a:r>
            <a:r>
              <a:rPr lang="en-US" sz="1400" dirty="0" err="1">
                <a:latin typeface="Corbel" pitchFamily="34" charset="0"/>
              </a:rPr>
              <a:t>muestran</a:t>
            </a:r>
            <a:r>
              <a:rPr lang="en-US" sz="1400" dirty="0">
                <a:latin typeface="Corbel" pitchFamily="34" charset="0"/>
              </a:rPr>
              <a:t> los RANGOS de PODER DE COMPRA.</a:t>
            </a:r>
          </a:p>
          <a:p>
            <a:pPr algn="r"/>
            <a:endParaRPr lang="en-US" sz="1400" dirty="0">
              <a:latin typeface="Corbel" pitchFamily="34" charset="0"/>
            </a:endParaRPr>
          </a:p>
          <a:p>
            <a:pPr algn="r"/>
            <a:r>
              <a:rPr lang="en-US" sz="1100" dirty="0">
                <a:latin typeface="Corbel" pitchFamily="34" charset="0"/>
              </a:rPr>
              <a:t>*El </a:t>
            </a:r>
            <a:r>
              <a:rPr lang="en-US" sz="1100" dirty="0" err="1">
                <a:latin typeface="Corbel" pitchFamily="34" charset="0"/>
              </a:rPr>
              <a:t>mapa</a:t>
            </a:r>
            <a:r>
              <a:rPr lang="en-US" sz="1100" dirty="0">
                <a:latin typeface="Corbel" pitchFamily="34" charset="0"/>
              </a:rPr>
              <a:t> se </a:t>
            </a:r>
            <a:r>
              <a:rPr lang="en-US" sz="1100" dirty="0" err="1">
                <a:latin typeface="Corbel" pitchFamily="34" charset="0"/>
              </a:rPr>
              <a:t>muestra</a:t>
            </a:r>
            <a:r>
              <a:rPr lang="en-US" sz="1100" dirty="0">
                <a:latin typeface="Corbel" pitchFamily="34" charset="0"/>
              </a:rPr>
              <a:t> </a:t>
            </a:r>
            <a:r>
              <a:rPr lang="en-US" sz="1100" dirty="0" err="1">
                <a:latin typeface="Corbel" pitchFamily="34" charset="0"/>
              </a:rPr>
              <a:t>ampliado</a:t>
            </a:r>
            <a:r>
              <a:rPr lang="en-US" sz="1100" dirty="0">
                <a:latin typeface="Corbel" pitchFamily="34" charset="0"/>
              </a:rPr>
              <a:t> al final del </a:t>
            </a:r>
            <a:r>
              <a:rPr lang="en-US" sz="1100" dirty="0" err="1">
                <a:latin typeface="Corbel" pitchFamily="34" charset="0"/>
              </a:rPr>
              <a:t>documento</a:t>
            </a:r>
            <a:r>
              <a:rPr lang="en-US" sz="1100" dirty="0">
                <a:latin typeface="Corbel" pitchFamily="34" charset="0"/>
              </a:rPr>
              <a:t>.</a:t>
            </a:r>
            <a:endParaRPr lang="es-MX" sz="1100" dirty="0">
              <a:latin typeface="Corbel" pitchFamily="34" charset="0"/>
            </a:endParaRPr>
          </a:p>
        </p:txBody>
      </p:sp>
      <p:cxnSp>
        <p:nvCxnSpPr>
          <p:cNvPr id="18" name="17 Conector recto"/>
          <p:cNvCxnSpPr/>
          <p:nvPr/>
        </p:nvCxnSpPr>
        <p:spPr>
          <a:xfrm>
            <a:off x="719215" y="2643182"/>
            <a:ext cx="3551470" cy="0"/>
          </a:xfrm>
          <a:prstGeom prst="line">
            <a:avLst/>
          </a:prstGeom>
          <a:ln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9 Imagen" descr="Logo 03 DEFINITIVO vDOCUMENT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687" y="357166"/>
            <a:ext cx="3286148" cy="1184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22908" y="1602184"/>
            <a:ext cx="6056476" cy="3194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12 Marcador de texto"/>
          <p:cNvSpPr>
            <a:spLocks noGrp="1"/>
          </p:cNvSpPr>
          <p:nvPr>
            <p:ph type="body" sz="half" idx="2"/>
          </p:nvPr>
        </p:nvSpPr>
        <p:spPr>
          <a:xfrm>
            <a:off x="684213" y="2143116"/>
            <a:ext cx="3886200" cy="4029084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latin typeface="Calibri" pitchFamily="34" charset="0"/>
              </a:rPr>
              <a:t>En</a:t>
            </a:r>
            <a:r>
              <a:rPr lang="en-US" dirty="0">
                <a:latin typeface="Calibri" pitchFamily="34" charset="0"/>
              </a:rPr>
              <a:t> un </a:t>
            </a:r>
            <a:r>
              <a:rPr lang="en-US" dirty="0" err="1">
                <a:latin typeface="Calibri" pitchFamily="34" charset="0"/>
              </a:rPr>
              <a:t>segundo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momento</a:t>
            </a:r>
            <a:r>
              <a:rPr lang="en-US" dirty="0">
                <a:latin typeface="Calibri" pitchFamily="34" charset="0"/>
              </a:rPr>
              <a:t>, se </a:t>
            </a:r>
            <a:r>
              <a:rPr lang="en-US" dirty="0" err="1">
                <a:latin typeface="Calibri" pitchFamily="34" charset="0"/>
              </a:rPr>
              <a:t>han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localizado</a:t>
            </a:r>
            <a:r>
              <a:rPr lang="en-US" dirty="0">
                <a:latin typeface="Calibri" pitchFamily="34" charset="0"/>
              </a:rPr>
              <a:t> los </a:t>
            </a:r>
            <a:r>
              <a:rPr lang="en-US" dirty="0" err="1">
                <a:latin typeface="Calibri" pitchFamily="34" charset="0"/>
              </a:rPr>
              <a:t>grupos</a:t>
            </a:r>
            <a:r>
              <a:rPr lang="en-US" dirty="0">
                <a:latin typeface="Calibri" pitchFamily="34" charset="0"/>
              </a:rPr>
              <a:t> de </a:t>
            </a:r>
            <a:r>
              <a:rPr lang="en-US" dirty="0" err="1">
                <a:latin typeface="Calibri" pitchFamily="34" charset="0"/>
              </a:rPr>
              <a:t>manzanas</a:t>
            </a:r>
            <a:r>
              <a:rPr lang="en-US" dirty="0">
                <a:latin typeface="Calibri" pitchFamily="34" charset="0"/>
              </a:rPr>
              <a:t> (AGEB) que </a:t>
            </a:r>
            <a:r>
              <a:rPr lang="en-US" dirty="0" err="1">
                <a:latin typeface="Calibri" pitchFamily="34" charset="0"/>
              </a:rPr>
              <a:t>cumplen</a:t>
            </a:r>
            <a:r>
              <a:rPr lang="en-US" dirty="0">
                <a:latin typeface="Calibri" pitchFamily="34" charset="0"/>
              </a:rPr>
              <a:t> con los </a:t>
            </a:r>
            <a:r>
              <a:rPr lang="en-US" dirty="0" err="1">
                <a:latin typeface="Calibri" pitchFamily="34" charset="0"/>
              </a:rPr>
              <a:t>criterios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antedichos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err="1">
                <a:latin typeface="Calibri" pitchFamily="34" charset="0"/>
              </a:rPr>
              <a:t>Adicionalmente</a:t>
            </a:r>
            <a:r>
              <a:rPr lang="en-US" dirty="0">
                <a:latin typeface="Calibri" pitchFamily="34" charset="0"/>
              </a:rPr>
              <a:t>, se </a:t>
            </a:r>
            <a:r>
              <a:rPr lang="en-US" dirty="0" err="1">
                <a:latin typeface="Calibri" pitchFamily="34" charset="0"/>
              </a:rPr>
              <a:t>han</a:t>
            </a:r>
            <a:r>
              <a:rPr lang="en-US" dirty="0">
                <a:latin typeface="Calibri" pitchFamily="34" charset="0"/>
              </a:rPr>
              <a:t> “</a:t>
            </a:r>
            <a:r>
              <a:rPr lang="en-US" dirty="0" err="1">
                <a:latin typeface="Calibri" pitchFamily="34" charset="0"/>
              </a:rPr>
              <a:t>semaforizado</a:t>
            </a:r>
            <a:r>
              <a:rPr lang="en-US" dirty="0">
                <a:latin typeface="Calibri" pitchFamily="34" charset="0"/>
              </a:rPr>
              <a:t>” </a:t>
            </a:r>
            <a:r>
              <a:rPr lang="en-US" dirty="0" err="1">
                <a:latin typeface="Calibri" pitchFamily="34" charset="0"/>
              </a:rPr>
              <a:t>las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zonas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seleccionadas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por</a:t>
            </a:r>
            <a:r>
              <a:rPr lang="en-US" dirty="0">
                <a:latin typeface="Calibri" pitchFamily="34" charset="0"/>
              </a:rPr>
              <a:t> el </a:t>
            </a:r>
            <a:r>
              <a:rPr lang="en-US" dirty="0" err="1">
                <a:latin typeface="Calibri" pitchFamily="34" charset="0"/>
              </a:rPr>
              <a:t>sistema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para</a:t>
            </a:r>
            <a:r>
              <a:rPr lang="en-US" dirty="0">
                <a:latin typeface="Calibri" pitchFamily="34" charset="0"/>
              </a:rPr>
              <a:t> ENFOCAR  AUN MAS LA ESTRATEGIA DE BUSQUEDA de </a:t>
            </a:r>
            <a:r>
              <a:rPr lang="en-US" dirty="0" err="1">
                <a:latin typeface="Calibri" pitchFamily="34" charset="0"/>
              </a:rPr>
              <a:t>nuevas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ubicaciones</a:t>
            </a:r>
            <a:r>
              <a:rPr lang="en-US" dirty="0">
                <a:latin typeface="Calibri" pitchFamily="34" charset="0"/>
              </a:rPr>
              <a:t>: Solo se </a:t>
            </a:r>
            <a:r>
              <a:rPr lang="en-US" dirty="0" err="1">
                <a:latin typeface="Calibri" pitchFamily="34" charset="0"/>
              </a:rPr>
              <a:t>han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marcado</a:t>
            </a:r>
            <a:r>
              <a:rPr lang="en-US" dirty="0">
                <a:latin typeface="Calibri" pitchFamily="34" charset="0"/>
              </a:rPr>
              <a:t> con </a:t>
            </a:r>
            <a:r>
              <a:rPr lang="en-US" dirty="0" err="1">
                <a:latin typeface="Calibri" pitchFamily="34" charset="0"/>
              </a:rPr>
              <a:t>rojo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las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zonas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que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caen</a:t>
            </a:r>
            <a:r>
              <a:rPr lang="en-US" dirty="0">
                <a:latin typeface="Calibri" pitchFamily="34" charset="0"/>
              </a:rPr>
              <a:t> en los </a:t>
            </a:r>
            <a:r>
              <a:rPr lang="en-US" dirty="0" err="1">
                <a:latin typeface="Calibri" pitchFamily="34" charset="0"/>
              </a:rPr>
              <a:t>rangos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superiores</a:t>
            </a:r>
            <a:r>
              <a:rPr lang="en-US" dirty="0">
                <a:latin typeface="Calibri" pitchFamily="34" charset="0"/>
              </a:rPr>
              <a:t> del </a:t>
            </a:r>
            <a:r>
              <a:rPr lang="en-US" dirty="0" err="1">
                <a:latin typeface="Calibri" pitchFamily="34" charset="0"/>
              </a:rPr>
              <a:t>mapa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es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decir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aquellas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que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siendo</a:t>
            </a:r>
            <a:r>
              <a:rPr lang="en-US" dirty="0">
                <a:latin typeface="Calibri" pitchFamily="34" charset="0"/>
              </a:rPr>
              <a:t> de NSE A/B y C+, </a:t>
            </a:r>
            <a:r>
              <a:rPr lang="en-US" dirty="0" err="1">
                <a:latin typeface="Calibri" pitchFamily="34" charset="0"/>
              </a:rPr>
              <a:t>poseen</a:t>
            </a:r>
            <a:r>
              <a:rPr lang="en-US" dirty="0">
                <a:latin typeface="Calibri" pitchFamily="34" charset="0"/>
              </a:rPr>
              <a:t> la mayor </a:t>
            </a:r>
            <a:r>
              <a:rPr lang="en-US" dirty="0" err="1">
                <a:latin typeface="Calibri" pitchFamily="34" charset="0"/>
              </a:rPr>
              <a:t>densidad</a:t>
            </a:r>
            <a:r>
              <a:rPr lang="en-US" dirty="0">
                <a:latin typeface="Calibri" pitchFamily="34" charset="0"/>
              </a:rPr>
              <a:t> de </a:t>
            </a:r>
            <a:r>
              <a:rPr lang="en-US" dirty="0" err="1">
                <a:latin typeface="Calibri" pitchFamily="34" charset="0"/>
              </a:rPr>
              <a:t>hogares</a:t>
            </a:r>
            <a:r>
              <a:rPr lang="en-US" dirty="0">
                <a:latin typeface="Calibri" pitchFamily="34" charset="0"/>
              </a:rPr>
              <a:t> Y </a:t>
            </a:r>
            <a:r>
              <a:rPr lang="en-US" dirty="0" err="1">
                <a:latin typeface="Calibri" pitchFamily="34" charset="0"/>
              </a:rPr>
              <a:t>que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adicionalmente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tienen</a:t>
            </a:r>
            <a:r>
              <a:rPr lang="en-US" dirty="0">
                <a:latin typeface="Calibri" pitchFamily="34" charset="0"/>
              </a:rPr>
              <a:t> el MAYOR PODER DE COMPRA.</a:t>
            </a:r>
          </a:p>
          <a:p>
            <a:endParaRPr lang="en-US" dirty="0"/>
          </a:p>
          <a:p>
            <a:endParaRPr lang="es-MX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52252" y="2379663"/>
            <a:ext cx="10284321" cy="433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s-MX" sz="2400" kern="0" dirty="0">
              <a:latin typeface="Berlin Sans FB" pitchFamily="34" charset="0"/>
              <a:cs typeface="+mn-cs"/>
            </a:endParaRPr>
          </a:p>
          <a:p>
            <a:pPr marL="342900" indent="-342900" algn="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s-MX" sz="2400" kern="0" dirty="0">
              <a:latin typeface="Berlin Sans FB" pitchFamily="34" charset="0"/>
              <a:cs typeface="+mn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518499" y="4941168"/>
            <a:ext cx="614308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orbel" pitchFamily="34" charset="0"/>
              </a:rPr>
              <a:t>Se </a:t>
            </a:r>
            <a:r>
              <a:rPr lang="en-US" sz="1400" dirty="0" err="1">
                <a:latin typeface="Corbel" pitchFamily="34" charset="0"/>
              </a:rPr>
              <a:t>muestran</a:t>
            </a:r>
            <a:r>
              <a:rPr lang="en-US" sz="1400" dirty="0">
                <a:latin typeface="Corbel" pitchFamily="34" charset="0"/>
              </a:rPr>
              <a:t> los AGEB </a:t>
            </a:r>
            <a:r>
              <a:rPr lang="en-US" sz="1400" dirty="0" err="1">
                <a:latin typeface="Corbel" pitchFamily="34" charset="0"/>
              </a:rPr>
              <a:t>que</a:t>
            </a:r>
            <a:r>
              <a:rPr lang="en-US" sz="1400" dirty="0">
                <a:latin typeface="Corbel" pitchFamily="34" charset="0"/>
              </a:rPr>
              <a:t> </a:t>
            </a:r>
            <a:r>
              <a:rPr lang="en-US" sz="1400" dirty="0" err="1">
                <a:latin typeface="Corbel" pitchFamily="34" charset="0"/>
              </a:rPr>
              <a:t>caen</a:t>
            </a:r>
            <a:r>
              <a:rPr lang="en-US" sz="1400" dirty="0">
                <a:latin typeface="Corbel" pitchFamily="34" charset="0"/>
              </a:rPr>
              <a:t> en los </a:t>
            </a:r>
            <a:r>
              <a:rPr lang="en-US" sz="1400" dirty="0" err="1">
                <a:latin typeface="Corbel" pitchFamily="34" charset="0"/>
              </a:rPr>
              <a:t>rangos</a:t>
            </a:r>
            <a:r>
              <a:rPr lang="en-US" sz="1400" dirty="0">
                <a:latin typeface="Corbel" pitchFamily="34" charset="0"/>
              </a:rPr>
              <a:t> </a:t>
            </a:r>
            <a:r>
              <a:rPr lang="en-US" sz="1400" dirty="0" err="1">
                <a:latin typeface="Corbel" pitchFamily="34" charset="0"/>
              </a:rPr>
              <a:t>superiores</a:t>
            </a:r>
            <a:r>
              <a:rPr lang="en-US" sz="1400" dirty="0">
                <a:latin typeface="Corbel" pitchFamily="34" charset="0"/>
              </a:rPr>
              <a:t>, en </a:t>
            </a:r>
            <a:r>
              <a:rPr lang="en-US" sz="1400" dirty="0" err="1">
                <a:latin typeface="Corbel" pitchFamily="34" charset="0"/>
              </a:rPr>
              <a:t>términos</a:t>
            </a:r>
            <a:r>
              <a:rPr lang="en-US" sz="1400" dirty="0">
                <a:latin typeface="Corbel" pitchFamily="34" charset="0"/>
              </a:rPr>
              <a:t> de PODER DE COMPRA, y </a:t>
            </a:r>
            <a:r>
              <a:rPr lang="en-US" sz="1400" dirty="0" err="1">
                <a:latin typeface="Corbel" pitchFamily="34" charset="0"/>
              </a:rPr>
              <a:t>que</a:t>
            </a:r>
            <a:r>
              <a:rPr lang="en-US" sz="1400" dirty="0">
                <a:latin typeface="Corbel" pitchFamily="34" charset="0"/>
              </a:rPr>
              <a:t> </a:t>
            </a:r>
            <a:r>
              <a:rPr lang="en-US" sz="1400" dirty="0" err="1">
                <a:latin typeface="Corbel" pitchFamily="34" charset="0"/>
              </a:rPr>
              <a:t>además</a:t>
            </a:r>
            <a:r>
              <a:rPr lang="en-US" sz="1400" dirty="0">
                <a:latin typeface="Corbel" pitchFamily="34" charset="0"/>
              </a:rPr>
              <a:t> </a:t>
            </a:r>
            <a:r>
              <a:rPr lang="en-US" sz="1400" dirty="0" err="1">
                <a:latin typeface="Corbel" pitchFamily="34" charset="0"/>
              </a:rPr>
              <a:t>cumplen</a:t>
            </a:r>
            <a:r>
              <a:rPr lang="en-US" sz="1400" dirty="0">
                <a:latin typeface="Corbel" pitchFamily="34" charset="0"/>
              </a:rPr>
              <a:t> con  los </a:t>
            </a:r>
            <a:r>
              <a:rPr lang="en-US" sz="1400" dirty="0" err="1">
                <a:latin typeface="Corbel" pitchFamily="34" charset="0"/>
              </a:rPr>
              <a:t>criterios</a:t>
            </a:r>
            <a:r>
              <a:rPr lang="en-US" sz="1400" dirty="0">
                <a:latin typeface="Corbel" pitchFamily="34" charset="0"/>
              </a:rPr>
              <a:t> </a:t>
            </a:r>
            <a:r>
              <a:rPr lang="en-US" sz="1400" dirty="0" err="1">
                <a:latin typeface="Corbel" pitchFamily="34" charset="0"/>
              </a:rPr>
              <a:t>utilizados</a:t>
            </a:r>
            <a:r>
              <a:rPr lang="en-US" sz="1400" dirty="0">
                <a:latin typeface="Corbel" pitchFamily="34" charset="0"/>
              </a:rPr>
              <a:t> en el </a:t>
            </a:r>
            <a:r>
              <a:rPr lang="en-US" sz="1400" dirty="0" err="1">
                <a:latin typeface="Corbel" pitchFamily="34" charset="0"/>
              </a:rPr>
              <a:t>filtro</a:t>
            </a:r>
            <a:r>
              <a:rPr lang="en-US" sz="1400" dirty="0">
                <a:latin typeface="Corbel" pitchFamily="34" charset="0"/>
              </a:rPr>
              <a:t>.</a:t>
            </a:r>
          </a:p>
          <a:p>
            <a:pPr algn="r"/>
            <a:endParaRPr lang="en-US" sz="1400" dirty="0">
              <a:latin typeface="Corbel" pitchFamily="34" charset="0"/>
            </a:endParaRPr>
          </a:p>
          <a:p>
            <a:pPr algn="r"/>
            <a:r>
              <a:rPr lang="en-US" sz="1100" dirty="0">
                <a:latin typeface="Corbel" pitchFamily="34" charset="0"/>
              </a:rPr>
              <a:t>*El </a:t>
            </a:r>
            <a:r>
              <a:rPr lang="en-US" sz="1100" dirty="0" err="1">
                <a:latin typeface="Corbel" pitchFamily="34" charset="0"/>
              </a:rPr>
              <a:t>mapa</a:t>
            </a:r>
            <a:r>
              <a:rPr lang="en-US" sz="1100" dirty="0">
                <a:latin typeface="Corbel" pitchFamily="34" charset="0"/>
              </a:rPr>
              <a:t> se </a:t>
            </a:r>
            <a:r>
              <a:rPr lang="en-US" sz="1100" dirty="0" err="1">
                <a:latin typeface="Corbel" pitchFamily="34" charset="0"/>
              </a:rPr>
              <a:t>muestra</a:t>
            </a:r>
            <a:r>
              <a:rPr lang="en-US" sz="1100" dirty="0">
                <a:latin typeface="Corbel" pitchFamily="34" charset="0"/>
              </a:rPr>
              <a:t> </a:t>
            </a:r>
            <a:r>
              <a:rPr lang="en-US" sz="1100" dirty="0" err="1">
                <a:latin typeface="Corbel" pitchFamily="34" charset="0"/>
              </a:rPr>
              <a:t>ampliado</a:t>
            </a:r>
            <a:r>
              <a:rPr lang="en-US" sz="1100" dirty="0">
                <a:latin typeface="Corbel" pitchFamily="34" charset="0"/>
              </a:rPr>
              <a:t> al final del </a:t>
            </a:r>
            <a:r>
              <a:rPr lang="en-US" sz="1100" dirty="0" err="1">
                <a:latin typeface="Corbel" pitchFamily="34" charset="0"/>
              </a:rPr>
              <a:t>documento</a:t>
            </a:r>
            <a:r>
              <a:rPr lang="en-US" sz="1100" dirty="0">
                <a:latin typeface="Corbel" pitchFamily="34" charset="0"/>
              </a:rPr>
              <a:t>.</a:t>
            </a:r>
            <a:endParaRPr lang="es-MX" sz="1100" dirty="0">
              <a:latin typeface="Corbe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630183" y="1124744"/>
            <a:ext cx="3647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i="1" dirty="0" err="1">
                <a:solidFill>
                  <a:srgbClr val="002060"/>
                </a:solidFill>
                <a:latin typeface="Corbel" pitchFamily="34" charset="0"/>
              </a:rPr>
              <a:t>Mapa</a:t>
            </a:r>
            <a:r>
              <a:rPr lang="en-US" sz="2800" b="1" i="1" dirty="0">
                <a:solidFill>
                  <a:srgbClr val="002060"/>
                </a:solidFill>
                <a:latin typeface="Corbel" pitchFamily="34" charset="0"/>
              </a:rPr>
              <a:t> 2: </a:t>
            </a:r>
            <a:r>
              <a:rPr lang="en-US" sz="2800" b="1" i="1" dirty="0" err="1">
                <a:solidFill>
                  <a:srgbClr val="002060"/>
                </a:solidFill>
                <a:latin typeface="Corbel" pitchFamily="34" charset="0"/>
              </a:rPr>
              <a:t>Semáforo</a:t>
            </a:r>
            <a:endParaRPr lang="es-MX" sz="2800" b="1" i="1" dirty="0">
              <a:solidFill>
                <a:srgbClr val="002060"/>
              </a:solidFill>
              <a:latin typeface="Corbel" pitchFamily="34" charset="0"/>
            </a:endParaRPr>
          </a:p>
        </p:txBody>
      </p:sp>
      <p:pic>
        <p:nvPicPr>
          <p:cNvPr id="11" name="10 Imagen" descr="Logo 03 DEFINITIVO vDOCUMENT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687" y="357166"/>
            <a:ext cx="3286148" cy="1184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12188825" cy="695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Rectángulo redondeado"/>
          <p:cNvSpPr/>
          <p:nvPr/>
        </p:nvSpPr>
        <p:spPr>
          <a:xfrm>
            <a:off x="8782011" y="188640"/>
            <a:ext cx="3071541" cy="7920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400" b="1" i="1" dirty="0">
              <a:solidFill>
                <a:schemeClr val="bg1"/>
              </a:solidFill>
              <a:latin typeface="Corbel" pitchFamily="34" charset="0"/>
            </a:endParaRPr>
          </a:p>
          <a:p>
            <a:pPr algn="r"/>
            <a:r>
              <a:rPr lang="en-US" sz="2400" b="1" i="1" dirty="0" err="1">
                <a:solidFill>
                  <a:schemeClr val="bg1"/>
                </a:solidFill>
                <a:latin typeface="Corbel" pitchFamily="34" charset="0"/>
              </a:rPr>
              <a:t>Mapa</a:t>
            </a:r>
            <a:r>
              <a:rPr lang="en-US" sz="2400" b="1" i="1" dirty="0">
                <a:solidFill>
                  <a:schemeClr val="bg1"/>
                </a:solidFill>
                <a:latin typeface="Corbel" pitchFamily="34" charset="0"/>
              </a:rPr>
              <a:t> 1: 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Corbel" pitchFamily="34" charset="0"/>
              </a:rPr>
              <a:t>Base</a:t>
            </a:r>
            <a:endParaRPr lang="es-MX" sz="2400" b="1" i="1" dirty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endParaRPr lang="es-MX" dirty="0"/>
          </a:p>
        </p:txBody>
      </p:sp>
      <p:sp>
        <p:nvSpPr>
          <p:cNvPr id="4" name="3 Flecha abajo"/>
          <p:cNvSpPr/>
          <p:nvPr/>
        </p:nvSpPr>
        <p:spPr>
          <a:xfrm rot="3941348">
            <a:off x="2296145" y="306868"/>
            <a:ext cx="792088" cy="153577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22776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Rectángulo redondeado"/>
          <p:cNvSpPr/>
          <p:nvPr/>
        </p:nvSpPr>
        <p:spPr>
          <a:xfrm>
            <a:off x="8398068" y="260648"/>
            <a:ext cx="3551470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400" b="1" i="1" dirty="0">
              <a:solidFill>
                <a:schemeClr val="bg1"/>
              </a:solidFill>
              <a:latin typeface="Corbel" pitchFamily="34" charset="0"/>
            </a:endParaRPr>
          </a:p>
          <a:p>
            <a:pPr algn="r"/>
            <a:r>
              <a:rPr lang="en-US" sz="2400" b="1" i="1" dirty="0" err="1">
                <a:solidFill>
                  <a:schemeClr val="bg1"/>
                </a:solidFill>
                <a:latin typeface="Corbel" pitchFamily="34" charset="0"/>
              </a:rPr>
              <a:t>Mapa</a:t>
            </a:r>
            <a:r>
              <a:rPr lang="en-US" sz="2400" b="1" i="1" dirty="0">
                <a:solidFill>
                  <a:schemeClr val="bg1"/>
                </a:solidFill>
                <a:latin typeface="Corbel" pitchFamily="34" charset="0"/>
              </a:rPr>
              <a:t> 2: </a:t>
            </a:r>
          </a:p>
          <a:p>
            <a:pPr algn="r"/>
            <a:r>
              <a:rPr lang="en-US" sz="2400" b="1" i="1" dirty="0" err="1">
                <a:solidFill>
                  <a:schemeClr val="bg1"/>
                </a:solidFill>
                <a:latin typeface="Corbel" pitchFamily="34" charset="0"/>
              </a:rPr>
              <a:t>Semáforo</a:t>
            </a:r>
            <a:endParaRPr lang="es-MX" sz="2400" b="1" i="1" dirty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endParaRPr lang="es-MX" dirty="0"/>
          </a:p>
        </p:txBody>
      </p:sp>
      <p:sp>
        <p:nvSpPr>
          <p:cNvPr id="4" name="3 Flecha abajo"/>
          <p:cNvSpPr/>
          <p:nvPr/>
        </p:nvSpPr>
        <p:spPr>
          <a:xfrm rot="3941348">
            <a:off x="4918134" y="4981241"/>
            <a:ext cx="792088" cy="153577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S10280487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966950C-AB16-425E-ABCF-F42282A13A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TS102804879</Template>
  <TotalTime>0</TotalTime>
  <Words>428</Words>
  <Application>Microsoft Office PowerPoint</Application>
  <PresentationFormat>Personalizado</PresentationFormat>
  <Paragraphs>45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Berlin Sans FB</vt:lpstr>
      <vt:lpstr>Calibri</vt:lpstr>
      <vt:lpstr>Century Gothic</vt:lpstr>
      <vt:lpstr>Corbel</vt:lpstr>
      <vt:lpstr>Times New Roman</vt:lpstr>
      <vt:lpstr>TS102804879</vt:lpstr>
      <vt:lpstr>Kailash</vt:lpstr>
      <vt:lpstr>¿Qué es el geomarketing?</vt:lpstr>
      <vt:lpstr>¿Cómo se incluye el “geo” a esta ecuación?</vt:lpstr>
      <vt:lpstr>¿Qué tipo de DATA se incluye en los GIS?</vt:lpstr>
      <vt:lpstr>Algunos ejemplos  de capas SOCIODEMOGRÁFICAS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2014-05-22T17:13:46Z</dcterms:created>
  <dcterms:modified xsi:type="dcterms:W3CDTF">2016-03-10T05:51:06Z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TC028048799991</vt:lpwstr>
  </property>
</Properties>
</file>